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525C8-816F-433D-907E-DBB0E19D33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73C231A-2470-4E81-B4F4-651924256A74}">
      <dgm:prSet phldrT="[テキスト]"/>
      <dgm:spPr/>
      <dgm:t>
        <a:bodyPr/>
        <a:lstStyle/>
        <a:p>
          <a:r>
            <a:rPr kumimoji="1" lang="ja-JP" altLang="en-US" dirty="0" smtClean="0"/>
            <a:t>新素材</a:t>
          </a:r>
          <a:endParaRPr kumimoji="1" lang="ja-JP" altLang="en-US" dirty="0"/>
        </a:p>
      </dgm:t>
    </dgm:pt>
    <dgm:pt modelId="{808DB130-EC7D-46AA-9B36-12FC844EBFCD}" type="parTrans" cxnId="{66A6A736-F840-4938-8669-E48D2267197D}">
      <dgm:prSet/>
      <dgm:spPr/>
      <dgm:t>
        <a:bodyPr/>
        <a:lstStyle/>
        <a:p>
          <a:endParaRPr kumimoji="1" lang="ja-JP" altLang="en-US"/>
        </a:p>
      </dgm:t>
    </dgm:pt>
    <dgm:pt modelId="{0FF480B8-F5ED-42B6-94EF-3DF5ECA1FB45}" type="sibTrans" cxnId="{66A6A736-F840-4938-8669-E48D2267197D}">
      <dgm:prSet/>
      <dgm:spPr/>
      <dgm:t>
        <a:bodyPr/>
        <a:lstStyle/>
        <a:p>
          <a:endParaRPr kumimoji="1" lang="ja-JP" altLang="en-US"/>
        </a:p>
      </dgm:t>
    </dgm:pt>
    <dgm:pt modelId="{9CE90DEF-8402-4E3D-8331-5767591FB7AD}">
      <dgm:prSet phldrT="[テキスト]"/>
      <dgm:spPr/>
      <dgm:t>
        <a:bodyPr/>
        <a:lstStyle/>
        <a:p>
          <a:r>
            <a:rPr kumimoji="1" lang="ja-JP" altLang="en-US" dirty="0" smtClean="0"/>
            <a:t>難燃・資材（防護服、産業資材、寝具、インテリア等）</a:t>
          </a:r>
          <a:endParaRPr kumimoji="1" lang="ja-JP" altLang="en-US" dirty="0"/>
        </a:p>
      </dgm:t>
    </dgm:pt>
    <dgm:pt modelId="{558E0ACB-C140-497A-856D-1695381333B0}" type="parTrans" cxnId="{88192EE8-4CA1-4510-8D0B-2C946599BCD3}">
      <dgm:prSet/>
      <dgm:spPr/>
      <dgm:t>
        <a:bodyPr/>
        <a:lstStyle/>
        <a:p>
          <a:endParaRPr kumimoji="1" lang="ja-JP" altLang="en-US"/>
        </a:p>
      </dgm:t>
    </dgm:pt>
    <dgm:pt modelId="{C1F7B1DE-15EA-47E8-928A-F8F21132CEF7}" type="sibTrans" cxnId="{88192EE8-4CA1-4510-8D0B-2C946599BCD3}">
      <dgm:prSet/>
      <dgm:spPr/>
      <dgm:t>
        <a:bodyPr/>
        <a:lstStyle/>
        <a:p>
          <a:endParaRPr kumimoji="1" lang="ja-JP" altLang="en-US"/>
        </a:p>
      </dgm:t>
    </dgm:pt>
    <dgm:pt modelId="{963AE612-AB9F-4481-AB3E-3B15ECAE32AC}">
      <dgm:prSet/>
      <dgm:spPr/>
      <dgm:t>
        <a:bodyPr/>
        <a:lstStyle/>
        <a:p>
          <a:r>
            <a:rPr kumimoji="1" lang="ja-JP" altLang="en-US" dirty="0" smtClean="0"/>
            <a:t>パイル（エコファー・ぬいぐるみ等）</a:t>
          </a:r>
          <a:endParaRPr kumimoji="1" lang="ja-JP" altLang="en-US" dirty="0"/>
        </a:p>
      </dgm:t>
    </dgm:pt>
    <dgm:pt modelId="{81EBEF11-F1D2-4786-B63E-B19D2D70D50C}" type="parTrans" cxnId="{87EC6CB4-91B9-40E1-AA3C-D1BF9E301C50}">
      <dgm:prSet/>
      <dgm:spPr/>
      <dgm:t>
        <a:bodyPr/>
        <a:lstStyle/>
        <a:p>
          <a:endParaRPr kumimoji="1" lang="ja-JP" altLang="en-US"/>
        </a:p>
      </dgm:t>
    </dgm:pt>
    <dgm:pt modelId="{922F45EB-89E1-4E68-BD1C-82679C3E3838}" type="sibTrans" cxnId="{87EC6CB4-91B9-40E1-AA3C-D1BF9E301C50}">
      <dgm:prSet/>
      <dgm:spPr/>
      <dgm:t>
        <a:bodyPr/>
        <a:lstStyle/>
        <a:p>
          <a:endParaRPr kumimoji="1" lang="ja-JP" altLang="en-US"/>
        </a:p>
      </dgm:t>
    </dgm:pt>
    <dgm:pt modelId="{720BF16F-F06F-4741-A336-40548F22C646}">
      <dgm:prSet/>
      <dgm:spPr/>
      <dgm:t>
        <a:bodyPr/>
        <a:lstStyle/>
        <a:p>
          <a:r>
            <a:rPr kumimoji="1" lang="ja-JP" altLang="en-US" dirty="0" smtClean="0"/>
            <a:t>頭髪装飾用途（ファッションウィッグ・ドールヘアー）</a:t>
          </a:r>
          <a:endParaRPr kumimoji="1" lang="ja-JP" altLang="en-US" dirty="0"/>
        </a:p>
      </dgm:t>
    </dgm:pt>
    <dgm:pt modelId="{042C1CC0-E2B2-4AB1-AFDA-BB057CB5686D}" type="parTrans" cxnId="{34192F1F-68FE-4563-9AC3-D3369F9AED6E}">
      <dgm:prSet/>
      <dgm:spPr/>
      <dgm:t>
        <a:bodyPr/>
        <a:lstStyle/>
        <a:p>
          <a:endParaRPr kumimoji="1" lang="ja-JP" altLang="en-US"/>
        </a:p>
      </dgm:t>
    </dgm:pt>
    <dgm:pt modelId="{82798AF0-D0B1-4E78-AEC4-6856C5C97D0C}" type="sibTrans" cxnId="{34192F1F-68FE-4563-9AC3-D3369F9AED6E}">
      <dgm:prSet/>
      <dgm:spPr/>
      <dgm:t>
        <a:bodyPr/>
        <a:lstStyle/>
        <a:p>
          <a:endParaRPr kumimoji="1" lang="ja-JP" altLang="en-US"/>
        </a:p>
      </dgm:t>
    </dgm:pt>
    <dgm:pt modelId="{C7EFC148-D709-4D59-98F7-4904AD549F2C}" type="pres">
      <dgm:prSet presAssocID="{99A525C8-816F-433D-907E-DBB0E19D33D9}" presName="Name0" presStyleCnt="0">
        <dgm:presLayoutVars>
          <dgm:chMax val="7"/>
          <dgm:chPref val="7"/>
          <dgm:dir/>
        </dgm:presLayoutVars>
      </dgm:prSet>
      <dgm:spPr/>
    </dgm:pt>
    <dgm:pt modelId="{9D1A3141-0A1B-4200-B78E-CA263EDEECF1}" type="pres">
      <dgm:prSet presAssocID="{99A525C8-816F-433D-907E-DBB0E19D33D9}" presName="Name1" presStyleCnt="0"/>
      <dgm:spPr/>
    </dgm:pt>
    <dgm:pt modelId="{6B3037C4-2FD0-47C7-8ECC-BE0F33AB225B}" type="pres">
      <dgm:prSet presAssocID="{99A525C8-816F-433D-907E-DBB0E19D33D9}" presName="cycle" presStyleCnt="0"/>
      <dgm:spPr/>
    </dgm:pt>
    <dgm:pt modelId="{275F83BA-7354-4DBA-AFFC-7AA208E02DCC}" type="pres">
      <dgm:prSet presAssocID="{99A525C8-816F-433D-907E-DBB0E19D33D9}" presName="srcNode" presStyleLbl="node1" presStyleIdx="0" presStyleCnt="4"/>
      <dgm:spPr/>
    </dgm:pt>
    <dgm:pt modelId="{8F92A726-53EF-4573-8278-6C28BC1D8B82}" type="pres">
      <dgm:prSet presAssocID="{99A525C8-816F-433D-907E-DBB0E19D33D9}" presName="conn" presStyleLbl="parChTrans1D2" presStyleIdx="0" presStyleCnt="1"/>
      <dgm:spPr/>
    </dgm:pt>
    <dgm:pt modelId="{6E0145A6-5F31-4FC6-8625-3C620076411D}" type="pres">
      <dgm:prSet presAssocID="{99A525C8-816F-433D-907E-DBB0E19D33D9}" presName="extraNode" presStyleLbl="node1" presStyleIdx="0" presStyleCnt="4"/>
      <dgm:spPr/>
    </dgm:pt>
    <dgm:pt modelId="{E49B639B-2CB9-4916-A8F0-902A1112C844}" type="pres">
      <dgm:prSet presAssocID="{99A525C8-816F-433D-907E-DBB0E19D33D9}" presName="dstNode" presStyleLbl="node1" presStyleIdx="0" presStyleCnt="4"/>
      <dgm:spPr/>
    </dgm:pt>
    <dgm:pt modelId="{09988574-13DE-4484-9A64-DF5C4262B383}" type="pres">
      <dgm:prSet presAssocID="{073C231A-2470-4E81-B4F4-651924256A7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88EAF3-21E2-49CB-990E-CAC13AFFBBF8}" type="pres">
      <dgm:prSet presAssocID="{073C231A-2470-4E81-B4F4-651924256A74}" presName="accent_1" presStyleCnt="0"/>
      <dgm:spPr/>
    </dgm:pt>
    <dgm:pt modelId="{08B16C0D-A629-402A-8243-C2BEA8B3C490}" type="pres">
      <dgm:prSet presAssocID="{073C231A-2470-4E81-B4F4-651924256A74}" presName="accentRepeatNode" presStyleLbl="solidFgAcc1" presStyleIdx="0" presStyleCnt="4"/>
      <dgm:spPr/>
    </dgm:pt>
    <dgm:pt modelId="{C18DD515-D61D-4719-A147-03286899FE16}" type="pres">
      <dgm:prSet presAssocID="{720BF16F-F06F-4741-A336-40548F22C64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538230-0039-4C44-870D-4DEBFFB3E01B}" type="pres">
      <dgm:prSet presAssocID="{720BF16F-F06F-4741-A336-40548F22C646}" presName="accent_2" presStyleCnt="0"/>
      <dgm:spPr/>
    </dgm:pt>
    <dgm:pt modelId="{E058BB4B-0688-4BE9-A27A-93022D49AB1A}" type="pres">
      <dgm:prSet presAssocID="{720BF16F-F06F-4741-A336-40548F22C646}" presName="accentRepeatNode" presStyleLbl="solidFgAcc1" presStyleIdx="1" presStyleCnt="4"/>
      <dgm:spPr/>
    </dgm:pt>
    <dgm:pt modelId="{87A7F927-B3D7-48B3-A68A-743B3215A7E8}" type="pres">
      <dgm:prSet presAssocID="{963AE612-AB9F-4481-AB3E-3B15ECAE32A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101F305-55D8-49E0-8021-B20F64612459}" type="pres">
      <dgm:prSet presAssocID="{963AE612-AB9F-4481-AB3E-3B15ECAE32AC}" presName="accent_3" presStyleCnt="0"/>
      <dgm:spPr/>
    </dgm:pt>
    <dgm:pt modelId="{BBA1C340-5006-4208-8D40-D266D45C3864}" type="pres">
      <dgm:prSet presAssocID="{963AE612-AB9F-4481-AB3E-3B15ECAE32AC}" presName="accentRepeatNode" presStyleLbl="solidFgAcc1" presStyleIdx="2" presStyleCnt="4"/>
      <dgm:spPr/>
    </dgm:pt>
    <dgm:pt modelId="{4461EC50-B081-46C9-9B2A-F78546C5ED9E}" type="pres">
      <dgm:prSet presAssocID="{9CE90DEF-8402-4E3D-8331-5767591FB7A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7D5845-F66A-4F00-BA7C-CFBF4F6A825B}" type="pres">
      <dgm:prSet presAssocID="{9CE90DEF-8402-4E3D-8331-5767591FB7AD}" presName="accent_4" presStyleCnt="0"/>
      <dgm:spPr/>
    </dgm:pt>
    <dgm:pt modelId="{3D9B2C18-6AF3-406A-89BD-236000CDCC2F}" type="pres">
      <dgm:prSet presAssocID="{9CE90DEF-8402-4E3D-8331-5767591FB7AD}" presName="accentRepeatNode" presStyleLbl="solidFgAcc1" presStyleIdx="3" presStyleCnt="4"/>
      <dgm:spPr/>
    </dgm:pt>
  </dgm:ptLst>
  <dgm:cxnLst>
    <dgm:cxn modelId="{87EC6CB4-91B9-40E1-AA3C-D1BF9E301C50}" srcId="{99A525C8-816F-433D-907E-DBB0E19D33D9}" destId="{963AE612-AB9F-4481-AB3E-3B15ECAE32AC}" srcOrd="2" destOrd="0" parTransId="{81EBEF11-F1D2-4786-B63E-B19D2D70D50C}" sibTransId="{922F45EB-89E1-4E68-BD1C-82679C3E3838}"/>
    <dgm:cxn modelId="{0FBBAA0D-29EE-441F-95B2-25CCB0D1804F}" type="presOf" srcId="{9CE90DEF-8402-4E3D-8331-5767591FB7AD}" destId="{4461EC50-B081-46C9-9B2A-F78546C5ED9E}" srcOrd="0" destOrd="0" presId="urn:microsoft.com/office/officeart/2008/layout/VerticalCurvedList"/>
    <dgm:cxn modelId="{5A0E8C84-4276-4DD7-8CF5-E33FCFD4B8A2}" type="presOf" srcId="{720BF16F-F06F-4741-A336-40548F22C646}" destId="{C18DD515-D61D-4719-A147-03286899FE16}" srcOrd="0" destOrd="0" presId="urn:microsoft.com/office/officeart/2008/layout/VerticalCurvedList"/>
    <dgm:cxn modelId="{5472769D-6AC7-45E1-8BA4-CD31182874F7}" type="presOf" srcId="{0FF480B8-F5ED-42B6-94EF-3DF5ECA1FB45}" destId="{8F92A726-53EF-4573-8278-6C28BC1D8B82}" srcOrd="0" destOrd="0" presId="urn:microsoft.com/office/officeart/2008/layout/VerticalCurvedList"/>
    <dgm:cxn modelId="{34192F1F-68FE-4563-9AC3-D3369F9AED6E}" srcId="{99A525C8-816F-433D-907E-DBB0E19D33D9}" destId="{720BF16F-F06F-4741-A336-40548F22C646}" srcOrd="1" destOrd="0" parTransId="{042C1CC0-E2B2-4AB1-AFDA-BB057CB5686D}" sibTransId="{82798AF0-D0B1-4E78-AEC4-6856C5C97D0C}"/>
    <dgm:cxn modelId="{88192EE8-4CA1-4510-8D0B-2C946599BCD3}" srcId="{99A525C8-816F-433D-907E-DBB0E19D33D9}" destId="{9CE90DEF-8402-4E3D-8331-5767591FB7AD}" srcOrd="3" destOrd="0" parTransId="{558E0ACB-C140-497A-856D-1695381333B0}" sibTransId="{C1F7B1DE-15EA-47E8-928A-F8F21132CEF7}"/>
    <dgm:cxn modelId="{8FBFC512-4F0A-4E9B-8046-E360A2389714}" type="presOf" srcId="{073C231A-2470-4E81-B4F4-651924256A74}" destId="{09988574-13DE-4484-9A64-DF5C4262B383}" srcOrd="0" destOrd="0" presId="urn:microsoft.com/office/officeart/2008/layout/VerticalCurvedList"/>
    <dgm:cxn modelId="{1C2CA949-B54D-464E-BEAA-827390540196}" type="presOf" srcId="{963AE612-AB9F-4481-AB3E-3B15ECAE32AC}" destId="{87A7F927-B3D7-48B3-A68A-743B3215A7E8}" srcOrd="0" destOrd="0" presId="urn:microsoft.com/office/officeart/2008/layout/VerticalCurvedList"/>
    <dgm:cxn modelId="{66A6A736-F840-4938-8669-E48D2267197D}" srcId="{99A525C8-816F-433D-907E-DBB0E19D33D9}" destId="{073C231A-2470-4E81-B4F4-651924256A74}" srcOrd="0" destOrd="0" parTransId="{808DB130-EC7D-46AA-9B36-12FC844EBFCD}" sibTransId="{0FF480B8-F5ED-42B6-94EF-3DF5ECA1FB45}"/>
    <dgm:cxn modelId="{B64ACC13-9A47-40BB-B52D-F5790A128C1A}" type="presOf" srcId="{99A525C8-816F-433D-907E-DBB0E19D33D9}" destId="{C7EFC148-D709-4D59-98F7-4904AD549F2C}" srcOrd="0" destOrd="0" presId="urn:microsoft.com/office/officeart/2008/layout/VerticalCurvedList"/>
    <dgm:cxn modelId="{2720F884-7626-4A77-9350-B6F468ECD689}" type="presParOf" srcId="{C7EFC148-D709-4D59-98F7-4904AD549F2C}" destId="{9D1A3141-0A1B-4200-B78E-CA263EDEECF1}" srcOrd="0" destOrd="0" presId="urn:microsoft.com/office/officeart/2008/layout/VerticalCurvedList"/>
    <dgm:cxn modelId="{CE5E273D-9913-45ED-9E37-AAF822F37D1A}" type="presParOf" srcId="{9D1A3141-0A1B-4200-B78E-CA263EDEECF1}" destId="{6B3037C4-2FD0-47C7-8ECC-BE0F33AB225B}" srcOrd="0" destOrd="0" presId="urn:microsoft.com/office/officeart/2008/layout/VerticalCurvedList"/>
    <dgm:cxn modelId="{0B6244AF-E860-442A-9EE0-EA224704CB59}" type="presParOf" srcId="{6B3037C4-2FD0-47C7-8ECC-BE0F33AB225B}" destId="{275F83BA-7354-4DBA-AFFC-7AA208E02DCC}" srcOrd="0" destOrd="0" presId="urn:microsoft.com/office/officeart/2008/layout/VerticalCurvedList"/>
    <dgm:cxn modelId="{666530C5-7858-441B-94A7-1ADBE668FA46}" type="presParOf" srcId="{6B3037C4-2FD0-47C7-8ECC-BE0F33AB225B}" destId="{8F92A726-53EF-4573-8278-6C28BC1D8B82}" srcOrd="1" destOrd="0" presId="urn:microsoft.com/office/officeart/2008/layout/VerticalCurvedList"/>
    <dgm:cxn modelId="{40A0C3F1-E5F5-4FC6-BE58-E1964E74C8A1}" type="presParOf" srcId="{6B3037C4-2FD0-47C7-8ECC-BE0F33AB225B}" destId="{6E0145A6-5F31-4FC6-8625-3C620076411D}" srcOrd="2" destOrd="0" presId="urn:microsoft.com/office/officeart/2008/layout/VerticalCurvedList"/>
    <dgm:cxn modelId="{858E3F2C-7BAF-4FF9-9973-C6AC2E3E2FC8}" type="presParOf" srcId="{6B3037C4-2FD0-47C7-8ECC-BE0F33AB225B}" destId="{E49B639B-2CB9-4916-A8F0-902A1112C844}" srcOrd="3" destOrd="0" presId="urn:microsoft.com/office/officeart/2008/layout/VerticalCurvedList"/>
    <dgm:cxn modelId="{8F817FC5-BFD4-4E63-8403-FC4185BD7E81}" type="presParOf" srcId="{9D1A3141-0A1B-4200-B78E-CA263EDEECF1}" destId="{09988574-13DE-4484-9A64-DF5C4262B383}" srcOrd="1" destOrd="0" presId="urn:microsoft.com/office/officeart/2008/layout/VerticalCurvedList"/>
    <dgm:cxn modelId="{477E4911-95DC-4441-A816-6912E04007B8}" type="presParOf" srcId="{9D1A3141-0A1B-4200-B78E-CA263EDEECF1}" destId="{8C88EAF3-21E2-49CB-990E-CAC13AFFBBF8}" srcOrd="2" destOrd="0" presId="urn:microsoft.com/office/officeart/2008/layout/VerticalCurvedList"/>
    <dgm:cxn modelId="{2BE4E401-F57A-4B08-87F6-172370FB4C58}" type="presParOf" srcId="{8C88EAF3-21E2-49CB-990E-CAC13AFFBBF8}" destId="{08B16C0D-A629-402A-8243-C2BEA8B3C490}" srcOrd="0" destOrd="0" presId="urn:microsoft.com/office/officeart/2008/layout/VerticalCurvedList"/>
    <dgm:cxn modelId="{B39BD2DD-98BD-469A-B177-DCE4A0B12C7A}" type="presParOf" srcId="{9D1A3141-0A1B-4200-B78E-CA263EDEECF1}" destId="{C18DD515-D61D-4719-A147-03286899FE16}" srcOrd="3" destOrd="0" presId="urn:microsoft.com/office/officeart/2008/layout/VerticalCurvedList"/>
    <dgm:cxn modelId="{3B51E361-E352-4480-8956-49E0B2F5ABD2}" type="presParOf" srcId="{9D1A3141-0A1B-4200-B78E-CA263EDEECF1}" destId="{D9538230-0039-4C44-870D-4DEBFFB3E01B}" srcOrd="4" destOrd="0" presId="urn:microsoft.com/office/officeart/2008/layout/VerticalCurvedList"/>
    <dgm:cxn modelId="{DE62F671-8D2D-47D6-9A12-22E4A66172F3}" type="presParOf" srcId="{D9538230-0039-4C44-870D-4DEBFFB3E01B}" destId="{E058BB4B-0688-4BE9-A27A-93022D49AB1A}" srcOrd="0" destOrd="0" presId="urn:microsoft.com/office/officeart/2008/layout/VerticalCurvedList"/>
    <dgm:cxn modelId="{A52E2211-73CF-43C9-8745-E83F973F592D}" type="presParOf" srcId="{9D1A3141-0A1B-4200-B78E-CA263EDEECF1}" destId="{87A7F927-B3D7-48B3-A68A-743B3215A7E8}" srcOrd="5" destOrd="0" presId="urn:microsoft.com/office/officeart/2008/layout/VerticalCurvedList"/>
    <dgm:cxn modelId="{8C6C71A0-68E1-43CC-BA2F-E6CE0FF0CC79}" type="presParOf" srcId="{9D1A3141-0A1B-4200-B78E-CA263EDEECF1}" destId="{3101F305-55D8-49E0-8021-B20F64612459}" srcOrd="6" destOrd="0" presId="urn:microsoft.com/office/officeart/2008/layout/VerticalCurvedList"/>
    <dgm:cxn modelId="{ED6C467F-DF13-422D-BFDA-9E65583E530C}" type="presParOf" srcId="{3101F305-55D8-49E0-8021-B20F64612459}" destId="{BBA1C340-5006-4208-8D40-D266D45C3864}" srcOrd="0" destOrd="0" presId="urn:microsoft.com/office/officeart/2008/layout/VerticalCurvedList"/>
    <dgm:cxn modelId="{0A3D8A76-19ED-469F-A460-D99719C9F2A0}" type="presParOf" srcId="{9D1A3141-0A1B-4200-B78E-CA263EDEECF1}" destId="{4461EC50-B081-46C9-9B2A-F78546C5ED9E}" srcOrd="7" destOrd="0" presId="urn:microsoft.com/office/officeart/2008/layout/VerticalCurvedList"/>
    <dgm:cxn modelId="{8B477C28-5834-4E5A-A6D2-E92692036FA2}" type="presParOf" srcId="{9D1A3141-0A1B-4200-B78E-CA263EDEECF1}" destId="{A47D5845-F66A-4F00-BA7C-CFBF4F6A825B}" srcOrd="8" destOrd="0" presId="urn:microsoft.com/office/officeart/2008/layout/VerticalCurvedList"/>
    <dgm:cxn modelId="{5F7F1CA9-8323-40B3-8D72-866111441633}" type="presParOf" srcId="{A47D5845-F66A-4F00-BA7C-CFBF4F6A825B}" destId="{3D9B2C18-6AF3-406A-89BD-236000CDCC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2A726-53EF-4573-8278-6C28BC1D8B82}">
      <dsp:nvSpPr>
        <dsp:cNvPr id="0" name=""/>
        <dsp:cNvSpPr/>
      </dsp:nvSpPr>
      <dsp:spPr>
        <a:xfrm>
          <a:off x="-5116991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88574-13DE-4484-9A64-DF5C4262B383}">
      <dsp:nvSpPr>
        <dsp:cNvPr id="0" name=""/>
        <dsp:cNvSpPr/>
      </dsp:nvSpPr>
      <dsp:spPr>
        <a:xfrm>
          <a:off x="511409" y="347955"/>
          <a:ext cx="570114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新素材</a:t>
          </a:r>
          <a:endParaRPr kumimoji="1" lang="ja-JP" altLang="en-US" sz="2000" kern="1200" dirty="0"/>
        </a:p>
      </dsp:txBody>
      <dsp:txXfrm>
        <a:off x="511409" y="347955"/>
        <a:ext cx="5701148" cy="696273"/>
      </dsp:txXfrm>
    </dsp:sp>
    <dsp:sp modelId="{08B16C0D-A629-402A-8243-C2BEA8B3C490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DD515-D61D-4719-A147-03286899FE16}">
      <dsp:nvSpPr>
        <dsp:cNvPr id="0" name=""/>
        <dsp:cNvSpPr/>
      </dsp:nvSpPr>
      <dsp:spPr>
        <a:xfrm>
          <a:off x="910599" y="1392547"/>
          <a:ext cx="530195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頭髪装飾用途（ファッションウィッグ・ドールヘアー）</a:t>
          </a:r>
          <a:endParaRPr kumimoji="1" lang="ja-JP" altLang="en-US" sz="2000" kern="1200" dirty="0"/>
        </a:p>
      </dsp:txBody>
      <dsp:txXfrm>
        <a:off x="910599" y="1392547"/>
        <a:ext cx="5301958" cy="696273"/>
      </dsp:txXfrm>
    </dsp:sp>
    <dsp:sp modelId="{E058BB4B-0688-4BE9-A27A-93022D49AB1A}">
      <dsp:nvSpPr>
        <dsp:cNvPr id="0" name=""/>
        <dsp:cNvSpPr/>
      </dsp:nvSpPr>
      <dsp:spPr>
        <a:xfrm>
          <a:off x="475427" y="1305513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F927-B3D7-48B3-A68A-743B3215A7E8}">
      <dsp:nvSpPr>
        <dsp:cNvPr id="0" name=""/>
        <dsp:cNvSpPr/>
      </dsp:nvSpPr>
      <dsp:spPr>
        <a:xfrm>
          <a:off x="910599" y="2437140"/>
          <a:ext cx="530195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パイル（エコファー・ぬいぐるみ等）</a:t>
          </a:r>
          <a:endParaRPr kumimoji="1" lang="ja-JP" altLang="en-US" sz="2000" kern="1200" dirty="0"/>
        </a:p>
      </dsp:txBody>
      <dsp:txXfrm>
        <a:off x="910599" y="2437140"/>
        <a:ext cx="5301958" cy="696273"/>
      </dsp:txXfrm>
    </dsp:sp>
    <dsp:sp modelId="{BBA1C340-5006-4208-8D40-D266D45C3864}">
      <dsp:nvSpPr>
        <dsp:cNvPr id="0" name=""/>
        <dsp:cNvSpPr/>
      </dsp:nvSpPr>
      <dsp:spPr>
        <a:xfrm>
          <a:off x="475427" y="2350105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1EC50-B081-46C9-9B2A-F78546C5ED9E}">
      <dsp:nvSpPr>
        <dsp:cNvPr id="0" name=""/>
        <dsp:cNvSpPr/>
      </dsp:nvSpPr>
      <dsp:spPr>
        <a:xfrm>
          <a:off x="511409" y="3481732"/>
          <a:ext cx="5701148" cy="696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難燃・資材（防護服、産業資材、寝具、インテリア等）</a:t>
          </a:r>
          <a:endParaRPr kumimoji="1" lang="ja-JP" altLang="en-US" sz="2000" kern="1200" dirty="0"/>
        </a:p>
      </dsp:txBody>
      <dsp:txXfrm>
        <a:off x="511409" y="3481732"/>
        <a:ext cx="5701148" cy="696273"/>
      </dsp:txXfrm>
    </dsp:sp>
    <dsp:sp modelId="{3D9B2C18-6AF3-406A-89BD-236000CDCC2F}">
      <dsp:nvSpPr>
        <dsp:cNvPr id="0" name=""/>
        <dsp:cNvSpPr/>
      </dsp:nvSpPr>
      <dsp:spPr>
        <a:xfrm>
          <a:off x="76237" y="3394697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等辺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1F9EC2-ABD7-4A5F-9C07-ED4C554BD88F}" type="datetimeFigureOut">
              <a:rPr kumimoji="1" lang="ja-JP" altLang="en-US" smtClean="0"/>
              <a:t>2014/5/10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3F6CB-F98C-42C3-8F57-03A59C058A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-news.jp/news_OAZtiJTas.html?right" TargetMode="External"/><Relationship Id="rId2" Type="http://schemas.openxmlformats.org/officeDocument/2006/relationships/hyperlink" Target="http://www.afpbb.com/articles/-/2957860?pid=110795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zgate.nikkei.co.jp/article/72072012_3.html" TargetMode="External"/><Relationship Id="rId2" Type="http://schemas.openxmlformats.org/officeDocument/2006/relationships/hyperlink" Target="http://ajw.asahi.com/article/business/AJ201311230040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sahi.com/articles/OSK201311220174.html" TargetMode="External"/><Relationship Id="rId4" Type="http://schemas.openxmlformats.org/officeDocument/2006/relationships/hyperlink" Target="http://www.kaneka.co.jp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776288"/>
            <a:ext cx="8135912" cy="1470025"/>
          </a:xfrm>
        </p:spPr>
        <p:txBody>
          <a:bodyPr/>
          <a:lstStyle/>
          <a:p>
            <a:r>
              <a:rPr kumimoji="1" lang="ja-JP" altLang="en-US" dirty="0" smtClean="0"/>
              <a:t>アフリカのファッションビジネス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・カネカのウィッグビジネス</a:t>
            </a:r>
            <a:endParaRPr kumimoji="1" lang="en-US" altLang="ja-JP" dirty="0" smtClean="0"/>
          </a:p>
          <a:p>
            <a:r>
              <a:rPr lang="ja-JP" altLang="en-US" dirty="0" smtClean="0"/>
              <a:t>・富裕層に巻き起こるファッション旋風</a:t>
            </a:r>
            <a:endParaRPr kumimoji="1" lang="ja-JP" altLang="en-US" dirty="0"/>
          </a:p>
        </p:txBody>
      </p:sp>
      <p:pic>
        <p:nvPicPr>
          <p:cNvPr id="5122" name="Picture 2" descr="C:\Users\Marie\Pictures\EFI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1" y="3509174"/>
            <a:ext cx="4439907" cy="29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アフリカ富裕層の購買力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7427168" cy="4525963"/>
          </a:xfrm>
        </p:spPr>
        <p:txBody>
          <a:bodyPr/>
          <a:lstStyle/>
          <a:p>
            <a:r>
              <a:rPr lang="ja-JP" altLang="en-US" dirty="0"/>
              <a:t>アフリカからの顧客は他の大陸からの顧客と比べ、平均</a:t>
            </a:r>
            <a:r>
              <a:rPr lang="en-US" altLang="ja-JP" dirty="0"/>
              <a:t>1.5</a:t>
            </a:r>
            <a:r>
              <a:rPr lang="ja-JP" altLang="en-US" dirty="0"/>
              <a:t>倍</a:t>
            </a:r>
            <a:r>
              <a:rPr lang="ja-JP" altLang="en-US" dirty="0" smtClean="0"/>
              <a:t>の買い物</a:t>
            </a:r>
            <a:r>
              <a:rPr lang="ja-JP" altLang="en-US" dirty="0"/>
              <a:t>を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r>
              <a:rPr lang="en-US" altLang="ja-JP" dirty="0" err="1"/>
              <a:t>Ermenegildo</a:t>
            </a:r>
            <a:r>
              <a:rPr lang="en-US" altLang="ja-JP" dirty="0"/>
              <a:t> </a:t>
            </a:r>
            <a:r>
              <a:rPr lang="en-US" altLang="ja-JP" dirty="0" err="1"/>
              <a:t>Zegna</a:t>
            </a:r>
            <a:r>
              <a:rPr lang="ja-JP" altLang="en-US" dirty="0" smtClean="0"/>
              <a:t>最高</a:t>
            </a:r>
            <a:r>
              <a:rPr lang="ja-JP" altLang="en-US" dirty="0"/>
              <a:t>責任者</a:t>
            </a:r>
            <a:r>
              <a:rPr lang="ja-JP" altLang="en-US" dirty="0" smtClean="0"/>
              <a:t>の</a:t>
            </a:r>
            <a:r>
              <a:rPr lang="en-US" altLang="ja-JP" u="sng" dirty="0" err="1"/>
              <a:t>Gildo</a:t>
            </a:r>
            <a:r>
              <a:rPr lang="en-US" altLang="ja-JP" u="sng" dirty="0"/>
              <a:t> </a:t>
            </a:r>
            <a:r>
              <a:rPr lang="en-US" altLang="ja-JP" u="sng" dirty="0" err="1" smtClean="0"/>
              <a:t>Zegna</a:t>
            </a:r>
            <a:r>
              <a:rPr lang="ja-JP" altLang="en-US" u="sng" dirty="0" smtClean="0"/>
              <a:t>　英紙</a:t>
            </a:r>
            <a:r>
              <a:rPr lang="en-US" altLang="ja-JP" u="sng" dirty="0" smtClean="0"/>
              <a:t>Financial Times</a:t>
            </a:r>
            <a:r>
              <a:rPr lang="ja-JP" altLang="en-US" u="sng" dirty="0" smtClean="0"/>
              <a:t>にて</a:t>
            </a:r>
            <a:endParaRPr kumimoji="1" lang="ja-JP" altLang="en-US" u="sng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115657" cy="31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いずれは中間層にも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飽和状態のヨーロッパやアメリカのマーケットに対し、アフリカはまだ未開拓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アフリカテイストの「</a:t>
            </a:r>
            <a:r>
              <a:rPr lang="en-US" altLang="ja-JP" dirty="0"/>
              <a:t>H&amp;M</a:t>
            </a:r>
            <a:r>
              <a:rPr lang="ja-JP" altLang="en-US" dirty="0"/>
              <a:t>」や「ザラ（</a:t>
            </a:r>
            <a:r>
              <a:rPr lang="en-US" altLang="ja-JP" dirty="0"/>
              <a:t>ZARA</a:t>
            </a:r>
            <a:r>
              <a:rPr lang="ja-JP" altLang="en-US" dirty="0"/>
              <a:t>）」のようなブランド</a:t>
            </a:r>
            <a:endParaRPr kumimoji="1" lang="ja-JP" altLang="en-US" dirty="0"/>
          </a:p>
        </p:txBody>
      </p:sp>
      <p:pic>
        <p:nvPicPr>
          <p:cNvPr id="8194" name="Picture 2" descr="C:\Users\Marie\Pictures\image05-thumb-568x397-36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279123" cy="29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ファッションがアフリカの印象を塗り替える！？！？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アフリカへの認識を変える手助けに。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3352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1175"/>
            <a:ext cx="4104456" cy="26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Users\Marie\Pictures\EFI-Fash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2364337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arie\Pictures\kanekar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1517"/>
            <a:ext cx="3810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ロレアルがケニアのメーカーを買収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ロレアル　フランスに本部をもつ世界最大の化粧品メーカー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8064" y="1722437"/>
            <a:ext cx="3816424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Interconsumer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Prodducts</a:t>
            </a:r>
            <a:r>
              <a:rPr kumimoji="1" lang="en-US" altLang="ja-JP" dirty="0" smtClean="0"/>
              <a:t> Limited (ICP) </a:t>
            </a:r>
            <a:r>
              <a:rPr kumimoji="1" lang="ja-JP" altLang="en-US" dirty="0" smtClean="0"/>
              <a:t>ケニアの美容マーケットで大きなシェアを持つ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アフリカの新興中産階級に着目</a:t>
            </a:r>
            <a:endParaRPr kumimoji="1" lang="en-US" altLang="ja-JP" dirty="0" smtClean="0"/>
          </a:p>
          <a:p>
            <a:r>
              <a:rPr lang="ja-JP" altLang="en-US" dirty="0"/>
              <a:t>彼ら</a:t>
            </a:r>
            <a:r>
              <a:rPr lang="ja-JP" altLang="en-US" dirty="0" smtClean="0"/>
              <a:t>の購買力や美容文化への関心の高さを買った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12976"/>
            <a:ext cx="4936915" cy="328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http://www.afpbb.com/articles/-/</a:t>
            </a:r>
            <a:r>
              <a:rPr lang="en-US" altLang="ja-JP" dirty="0" smtClean="0">
                <a:hlinkClick r:id="rId2"/>
              </a:rPr>
              <a:t>2957860?pid=11079546</a:t>
            </a:r>
            <a:endParaRPr lang="en-US" altLang="ja-JP" dirty="0" smtClean="0"/>
          </a:p>
          <a:p>
            <a:r>
              <a:rPr lang="en-US" altLang="ja-JP" dirty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www.africa-news.jp/news_OAZtiJTas.html?right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2290" name="Picture 2" descr="C:\Users\Marie\Pictures\W0201009276467980507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816424" cy="21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カネカとは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0031676"/>
              </p:ext>
            </p:extLst>
          </p:nvPr>
        </p:nvGraphicFramePr>
        <p:xfrm>
          <a:off x="395536" y="1412776"/>
          <a:ext cx="8424936" cy="51845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365"/>
                <a:gridCol w="6779571"/>
              </a:tblGrid>
              <a:tr h="6089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名称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株式会社カネカ　（英文名称 </a:t>
                      </a:r>
                      <a:r>
                        <a:rPr kumimoji="1" lang="en-US" altLang="ja-JP" dirty="0" smtClean="0"/>
                        <a:t>KANEKA</a:t>
                      </a:r>
                      <a:r>
                        <a:rPr kumimoji="1" lang="en-US" altLang="ja-JP" baseline="0" dirty="0" smtClean="0"/>
                        <a:t> CORPORATION)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089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代表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代表取締役社長　角倉　護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089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設立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昭和</a:t>
                      </a:r>
                      <a:r>
                        <a:rPr kumimoji="1" lang="en-US" altLang="ja-JP" dirty="0" smtClean="0"/>
                        <a:t>24(1949)</a:t>
                      </a:r>
                      <a:r>
                        <a:rPr kumimoji="1" lang="ja-JP" altLang="en-US" dirty="0" smtClean="0"/>
                        <a:t>年</a:t>
                      </a:r>
                      <a:r>
                        <a:rPr kumimoji="1" lang="en-US" altLang="ja-JP" dirty="0" smtClean="0"/>
                        <a:t>9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日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089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本社所在地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大阪本社　</a:t>
                      </a:r>
                      <a:r>
                        <a:rPr kumimoji="1" lang="en-US" altLang="ja-JP" dirty="0" smtClean="0"/>
                        <a:t>(2013</a:t>
                      </a:r>
                      <a:r>
                        <a:rPr kumimoji="1" lang="ja-JP" altLang="en-US" dirty="0" smtClean="0"/>
                        <a:t>年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月から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0890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資本金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zh-TW" dirty="0" smtClean="0"/>
                        <a:t>330</a:t>
                      </a:r>
                      <a:r>
                        <a:rPr kumimoji="1" lang="zh-TW" altLang="en-US" dirty="0" smtClean="0"/>
                        <a:t>億</a:t>
                      </a:r>
                      <a:r>
                        <a:rPr kumimoji="1" lang="en-US" altLang="zh-TW" dirty="0" smtClean="0"/>
                        <a:t>46</a:t>
                      </a:r>
                      <a:r>
                        <a:rPr kumimoji="1" lang="zh-TW" altLang="en-US" dirty="0" smtClean="0"/>
                        <a:t>百万円（平成</a:t>
                      </a:r>
                      <a:r>
                        <a:rPr kumimoji="1" lang="en-US" altLang="zh-TW" dirty="0" smtClean="0"/>
                        <a:t>25</a:t>
                      </a:r>
                      <a:r>
                        <a:rPr kumimoji="1" lang="zh-TW" altLang="en-US" dirty="0" smtClean="0"/>
                        <a:t>年</a:t>
                      </a:r>
                      <a:r>
                        <a:rPr kumimoji="1" lang="en-US" altLang="zh-TW" dirty="0" smtClean="0"/>
                        <a:t>3</a:t>
                      </a:r>
                      <a:r>
                        <a:rPr kumimoji="1" lang="zh-TW" altLang="en-US" dirty="0" smtClean="0"/>
                        <a:t>月</a:t>
                      </a:r>
                      <a:r>
                        <a:rPr kumimoji="1" lang="en-US" altLang="zh-TW" dirty="0" smtClean="0"/>
                        <a:t>31</a:t>
                      </a:r>
                      <a:r>
                        <a:rPr kumimoji="1" lang="zh-TW" altLang="en-US" dirty="0" smtClean="0"/>
                        <a:t>日現在）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1335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社員構成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dirty="0" smtClean="0"/>
                        <a:t>従業員数　</a:t>
                      </a:r>
                      <a:r>
                        <a:rPr kumimoji="1" lang="en-US" altLang="zh-TW" dirty="0" smtClean="0"/>
                        <a:t>(</a:t>
                      </a:r>
                      <a:r>
                        <a:rPr kumimoji="1" lang="zh-TW" altLang="en-US" dirty="0" smtClean="0"/>
                        <a:t>連結</a:t>
                      </a:r>
                      <a:r>
                        <a:rPr kumimoji="1" lang="en-US" altLang="zh-TW" dirty="0" smtClean="0"/>
                        <a:t>) 8,600</a:t>
                      </a:r>
                      <a:r>
                        <a:rPr kumimoji="1" lang="zh-TW" altLang="en-US" dirty="0" smtClean="0"/>
                        <a:t>名　 </a:t>
                      </a:r>
                      <a:r>
                        <a:rPr kumimoji="1" lang="en-US" altLang="zh-TW" dirty="0" smtClean="0"/>
                        <a:t>(</a:t>
                      </a:r>
                      <a:r>
                        <a:rPr kumimoji="1" lang="zh-TW" altLang="en-US" dirty="0" smtClean="0"/>
                        <a:t>単独</a:t>
                      </a:r>
                      <a:r>
                        <a:rPr kumimoji="1" lang="en-US" altLang="zh-TW" dirty="0" smtClean="0"/>
                        <a:t>) 3,289</a:t>
                      </a:r>
                      <a:r>
                        <a:rPr kumimoji="1" lang="zh-TW" altLang="en-US" dirty="0" smtClean="0"/>
                        <a:t>名 （平成</a:t>
                      </a:r>
                      <a:r>
                        <a:rPr kumimoji="1" lang="en-US" altLang="zh-TW" dirty="0" smtClean="0"/>
                        <a:t>25</a:t>
                      </a:r>
                      <a:r>
                        <a:rPr kumimoji="1" lang="zh-TW" altLang="en-US" dirty="0" smtClean="0"/>
                        <a:t>年</a:t>
                      </a:r>
                      <a:r>
                        <a:rPr kumimoji="1" lang="en-US" altLang="zh-TW" dirty="0" smtClean="0"/>
                        <a:t>3</a:t>
                      </a:r>
                      <a:r>
                        <a:rPr kumimoji="1" lang="zh-TW" altLang="en-US" dirty="0" smtClean="0"/>
                        <a:t>月</a:t>
                      </a:r>
                      <a:r>
                        <a:rPr kumimoji="1" lang="en-US" altLang="zh-TW" dirty="0" smtClean="0"/>
                        <a:t>31</a:t>
                      </a:r>
                      <a:r>
                        <a:rPr kumimoji="1" lang="zh-TW" altLang="en-US" dirty="0" smtClean="0"/>
                        <a:t>日現在）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1335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事業内容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化成品、機能性樹脂、発泡樹脂製品、食品、ライフサイエンス、エレクトロニクス、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合成繊維</a:t>
                      </a:r>
                      <a:r>
                        <a:rPr kumimoji="1" lang="ja-JP" altLang="en-US" dirty="0" smtClean="0"/>
                        <a:t>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1335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海外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アメリカ、ベルギー、シンガポール、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マレーシア</a:t>
                      </a:r>
                      <a:r>
                        <a:rPr kumimoji="1" lang="ja-JP" altLang="en-US" dirty="0" smtClean="0"/>
                        <a:t>、オーストラリア、中国、インドなど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55" y="333692"/>
            <a:ext cx="3609945" cy="80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68" y="126142"/>
            <a:ext cx="7240974" cy="61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6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1214" y="908720"/>
            <a:ext cx="4038600" cy="1080121"/>
          </a:xfrm>
        </p:spPr>
        <p:txBody>
          <a:bodyPr/>
          <a:lstStyle/>
          <a:p>
            <a:pPr marL="64008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合成繊維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4929308"/>
              </p:ext>
            </p:extLst>
          </p:nvPr>
        </p:nvGraphicFramePr>
        <p:xfrm>
          <a:off x="2411760" y="1722438"/>
          <a:ext cx="627504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156671" cy="28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4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Kanekalon</a:t>
            </a:r>
            <a:r>
              <a:rPr lang="en-US" altLang="ja-JP" dirty="0"/>
              <a:t>®(</a:t>
            </a:r>
            <a:r>
              <a:rPr lang="ja-JP" altLang="en-US" dirty="0"/>
              <a:t>カネカロン）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アクリル系合成繊維</a:t>
            </a:r>
            <a:endParaRPr kumimoji="1" lang="en-US" altLang="ja-JP" dirty="0" smtClean="0"/>
          </a:p>
          <a:p>
            <a:r>
              <a:rPr lang="en-US" altLang="ja-JP" dirty="0" smtClean="0"/>
              <a:t>1983</a:t>
            </a:r>
            <a:r>
              <a:rPr lang="ja-JP" altLang="en-US" dirty="0" smtClean="0"/>
              <a:t>年～</a:t>
            </a:r>
            <a:endParaRPr lang="en-US" altLang="ja-JP" dirty="0" smtClean="0"/>
          </a:p>
          <a:p>
            <a:r>
              <a:rPr lang="ja-JP" altLang="en-US" dirty="0" smtClean="0"/>
              <a:t>シェアの</a:t>
            </a:r>
            <a:r>
              <a:rPr lang="en-US" altLang="ja-JP" dirty="0" smtClean="0"/>
              <a:t>50</a:t>
            </a:r>
            <a:r>
              <a:rPr lang="ja-JP" altLang="en-US" dirty="0" smtClean="0"/>
              <a:t>％</a:t>
            </a:r>
            <a:endParaRPr lang="en-US" altLang="ja-JP" dirty="0" smtClean="0"/>
          </a:p>
          <a:p>
            <a:r>
              <a:rPr kumimoji="1" lang="ja-JP" altLang="en-US" dirty="0" smtClean="0"/>
              <a:t>特にナイジェリア、セネガル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82" y="1700808"/>
            <a:ext cx="42124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837725"/>
            <a:ext cx="4752528" cy="3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289"/>
            <a:ext cx="8640960" cy="647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ヘアショーの開催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サロンストームの取り組み</a:t>
            </a:r>
            <a:endParaRPr lang="en-US" altLang="ja-JP" sz="2400" dirty="0" smtClean="0"/>
          </a:p>
          <a:p>
            <a:pPr marL="64008" indent="0">
              <a:buNone/>
            </a:pPr>
            <a:endParaRPr kumimoji="1" lang="en-US" altLang="ja-JP" dirty="0" smtClean="0"/>
          </a:p>
          <a:p>
            <a:pPr marL="64008" indent="0">
              <a:buNone/>
            </a:pPr>
            <a:r>
              <a:rPr kumimoji="1" lang="ja-JP" altLang="en-US" dirty="0" smtClean="0"/>
              <a:t>　　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過去１０年間でアフリカ市場の売り上げを８倍に伸ばすことに成功</a:t>
            </a:r>
            <a:endParaRPr lang="en-US" altLang="ja-JP" dirty="0"/>
          </a:p>
          <a:p>
            <a:r>
              <a:rPr kumimoji="1" lang="ja-JP" altLang="en-US" dirty="0" smtClean="0"/>
              <a:t>所得↑、美容に対する消費志向↑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4525963"/>
          </a:xfrm>
        </p:spPr>
        <p:txBody>
          <a:bodyPr/>
          <a:lstStyle/>
          <a:p>
            <a:r>
              <a:rPr kumimoji="1" lang="en-US" altLang="ja-JP" dirty="0" smtClean="0"/>
              <a:t>Imitation products</a:t>
            </a:r>
            <a:r>
              <a:rPr kumimoji="1" lang="ja-JP" altLang="en-US" dirty="0" smtClean="0"/>
              <a:t>の発生</a:t>
            </a:r>
            <a:endParaRPr kumimoji="1" lang="en-US" altLang="ja-JP" dirty="0" smtClean="0"/>
          </a:p>
          <a:p>
            <a:pPr marL="64008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endParaRPr lang="en-US" altLang="ja-JP" dirty="0"/>
          </a:p>
          <a:p>
            <a:r>
              <a:rPr kumimoji="1" lang="ja-JP" altLang="en-US" dirty="0" smtClean="0"/>
              <a:t>カネカロンの優位性の認知度を高めたい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2246022" y="306896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1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003232" cy="4525963"/>
          </a:xfrm>
        </p:spPr>
        <p:txBody>
          <a:bodyPr>
            <a:normAutofit/>
          </a:bodyPr>
          <a:lstStyle/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ajw.asahi.com/article/business/AJ201311230040</a:t>
            </a:r>
            <a:endParaRPr lang="en-US" altLang="ja-JP" dirty="0" smtClean="0"/>
          </a:p>
          <a:p>
            <a:r>
              <a:rPr lang="en-US" altLang="ja-JP" dirty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bizgate.nikkei.co.jp/article/72072012_3.html</a:t>
            </a:r>
            <a:endParaRPr lang="en-US" altLang="ja-JP" dirty="0" smtClean="0"/>
          </a:p>
          <a:p>
            <a:r>
              <a:rPr lang="en-US" altLang="ja-JP" dirty="0">
                <a:hlinkClick r:id="rId4"/>
              </a:rPr>
              <a:t>http://</a:t>
            </a:r>
            <a:r>
              <a:rPr lang="en-US" altLang="ja-JP" dirty="0" smtClean="0">
                <a:hlinkClick r:id="rId4"/>
              </a:rPr>
              <a:t>www.kaneka.co.jp</a:t>
            </a:r>
            <a:endParaRPr lang="en-US" altLang="ja-JP" dirty="0" smtClean="0"/>
          </a:p>
          <a:p>
            <a:r>
              <a:rPr lang="en-US" altLang="ja-JP" dirty="0">
                <a:hlinkClick r:id="rId5"/>
              </a:rPr>
              <a:t>http://</a:t>
            </a:r>
            <a:r>
              <a:rPr lang="en-US" altLang="ja-JP" dirty="0" smtClean="0">
                <a:hlinkClick r:id="rId5"/>
              </a:rPr>
              <a:t>www.asahi.com/articles/OSK201311220174.html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7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富裕層に巻き起こるファッション旋風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ナイジェリア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499992" y="1916832"/>
            <a:ext cx="40386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kumimoji="1" lang="ja-JP" altLang="en-US" sz="2000" dirty="0" smtClean="0"/>
              <a:t>国際的ファッションデザイナー　</a:t>
            </a:r>
            <a:r>
              <a:rPr kumimoji="1" lang="en-US" altLang="ja-JP" sz="2000" dirty="0" smtClean="0"/>
              <a:t>Maki Oh</a:t>
            </a:r>
            <a:endParaRPr kumimoji="1" lang="ja-JP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683685"/>
            <a:ext cx="6084169" cy="39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富裕層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地元のファッションを求めている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/>
              <a:t>自国へ</a:t>
            </a:r>
            <a:r>
              <a:rPr lang="ja-JP" altLang="en-US" dirty="0" smtClean="0"/>
              <a:t>の誇り</a:t>
            </a:r>
            <a:endParaRPr lang="en-US" altLang="ja-JP" dirty="0" smtClean="0"/>
          </a:p>
          <a:p>
            <a:r>
              <a:rPr kumimoji="1" lang="ja-JP" altLang="en-US" dirty="0" smtClean="0"/>
              <a:t>伝統的な何かを手に入れたい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国内で買い物がしたい</a:t>
            </a:r>
            <a:endParaRPr kumimoji="1" lang="ja-JP" altLang="en-US" dirty="0"/>
          </a:p>
        </p:txBody>
      </p:sp>
      <p:pic>
        <p:nvPicPr>
          <p:cNvPr id="9218" name="Picture 2" descr="C:\Users\Marie\Pictures\image03-thumb-568x435-36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2664296" cy="20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rie\Pictures\image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636911"/>
            <a:ext cx="2381754" cy="31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ネオン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ネオ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167</TotalTime>
  <Words>339</Words>
  <Application>Microsoft Office PowerPoint</Application>
  <PresentationFormat>画面に合わせる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ネオン</vt:lpstr>
      <vt:lpstr>アフリカのファッションビジネス</vt:lpstr>
      <vt:lpstr>カネカとは</vt:lpstr>
      <vt:lpstr>PowerPoint プレゼンテーション</vt:lpstr>
      <vt:lpstr>Kanekalon®(カネカロン）</vt:lpstr>
      <vt:lpstr>PowerPoint プレゼンテーション</vt:lpstr>
      <vt:lpstr>PowerPoint プレゼンテーション</vt:lpstr>
      <vt:lpstr>参考文献</vt:lpstr>
      <vt:lpstr>富裕層に巻き起こるファッション旋風</vt:lpstr>
      <vt:lpstr>富裕層</vt:lpstr>
      <vt:lpstr>アフリカ富裕層の購買力</vt:lpstr>
      <vt:lpstr>いずれは中間層にも…</vt:lpstr>
      <vt:lpstr>ファッションがアフリカの印象を塗り替える！？！？</vt:lpstr>
      <vt:lpstr>ロレアルがケニアのメーカーを買収</vt:lpstr>
      <vt:lpstr>参考文献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アフリカのファッションビジネス</dc:title>
  <dc:creator>Windows ユーザー</dc:creator>
  <cp:lastModifiedBy>Windows ユーザー</cp:lastModifiedBy>
  <cp:revision>11</cp:revision>
  <dcterms:created xsi:type="dcterms:W3CDTF">2014-05-09T18:09:29Z</dcterms:created>
  <dcterms:modified xsi:type="dcterms:W3CDTF">2014-05-09T20:56:58Z</dcterms:modified>
</cp:coreProperties>
</file>